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68" r:id="rId2"/>
    <p:sldId id="369" r:id="rId3"/>
    <p:sldId id="372" r:id="rId4"/>
    <p:sldId id="370" r:id="rId5"/>
    <p:sldId id="373" r:id="rId6"/>
    <p:sldId id="37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/>
    <p:restoredTop sz="94654"/>
  </p:normalViewPr>
  <p:slideViewPr>
    <p:cSldViewPr snapToGrid="0" snapToObjects="1">
      <p:cViewPr varScale="1">
        <p:scale>
          <a:sx n="150" d="100"/>
          <a:sy n="150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5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6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4BC633A-B6D8-F645-90B7-0DCD58AC4539}" type="datetimeFigureOut">
              <a:rPr lang="en-US" smtClean="0"/>
              <a:t>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37A5B4-CF76-934F-8E9B-D9176527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C7AB8-6019-2D44-84A1-F6C62FB1D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8" r="46149" b="23530"/>
          <a:stretch/>
        </p:blipFill>
        <p:spPr>
          <a:xfrm>
            <a:off x="2505387" y="1029925"/>
            <a:ext cx="4133225" cy="2456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E7F6EA-5AD9-E941-A09B-EF6A0C7FB64D}"/>
              </a:ext>
            </a:extLst>
          </p:cNvPr>
          <p:cNvSpPr/>
          <p:nvPr/>
        </p:nvSpPr>
        <p:spPr>
          <a:xfrm>
            <a:off x="2826326" y="3634247"/>
            <a:ext cx="517237" cy="932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513AD-928E-ED4B-8354-1510BC9F05B7}"/>
              </a:ext>
            </a:extLst>
          </p:cNvPr>
          <p:cNvSpPr/>
          <p:nvPr/>
        </p:nvSpPr>
        <p:spPr>
          <a:xfrm>
            <a:off x="3343563" y="3634247"/>
            <a:ext cx="2438400" cy="932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00C5-DB71-E742-B72C-BFB55F81CEFC}"/>
              </a:ext>
            </a:extLst>
          </p:cNvPr>
          <p:cNvSpPr/>
          <p:nvPr/>
        </p:nvSpPr>
        <p:spPr>
          <a:xfrm>
            <a:off x="5781963" y="3634247"/>
            <a:ext cx="517237" cy="9328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C23D95-0C1C-6B46-9E11-02221CA13A29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Start – Middle - End</a:t>
            </a:r>
          </a:p>
        </p:txBody>
      </p:sp>
    </p:spTree>
    <p:extLst>
      <p:ext uri="{BB962C8B-B14F-4D97-AF65-F5344CB8AC3E}">
        <p14:creationId xmlns:p14="http://schemas.microsoft.com/office/powerpoint/2010/main" val="8206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F6EA-5AD9-E941-A09B-EF6A0C7FB64D}"/>
              </a:ext>
            </a:extLst>
          </p:cNvPr>
          <p:cNvSpPr/>
          <p:nvPr/>
        </p:nvSpPr>
        <p:spPr>
          <a:xfrm>
            <a:off x="3243063" y="1617889"/>
            <a:ext cx="869043" cy="8711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513AD-928E-ED4B-8354-1510BC9F05B7}"/>
              </a:ext>
            </a:extLst>
          </p:cNvPr>
          <p:cNvSpPr/>
          <p:nvPr/>
        </p:nvSpPr>
        <p:spPr>
          <a:xfrm>
            <a:off x="4119382" y="1617889"/>
            <a:ext cx="1730889" cy="8711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00C5-DB71-E742-B72C-BFB55F81CEFC}"/>
              </a:ext>
            </a:extLst>
          </p:cNvPr>
          <p:cNvSpPr/>
          <p:nvPr/>
        </p:nvSpPr>
        <p:spPr>
          <a:xfrm>
            <a:off x="5840211" y="1617889"/>
            <a:ext cx="875727" cy="8711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E64B6B-8E76-E549-82CD-44DCB563821A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Defining Essential Note Shapes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9D476B-2969-2B47-ACB9-A41F9EFD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8" r="78997"/>
          <a:stretch/>
        </p:blipFill>
        <p:spPr>
          <a:xfrm>
            <a:off x="2350654" y="1313973"/>
            <a:ext cx="824232" cy="1417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223073-02B9-774B-9D4E-D9F86682070C}"/>
              </a:ext>
            </a:extLst>
          </p:cNvPr>
          <p:cNvCxnSpPr>
            <a:cxnSpLocks/>
          </p:cNvCxnSpPr>
          <p:nvPr/>
        </p:nvCxnSpPr>
        <p:spPr>
          <a:xfrm>
            <a:off x="3243063" y="2489028"/>
            <a:ext cx="38227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488352-3224-3843-90B4-7996684B1975}"/>
              </a:ext>
            </a:extLst>
          </p:cNvPr>
          <p:cNvCxnSpPr>
            <a:cxnSpLocks/>
          </p:cNvCxnSpPr>
          <p:nvPr/>
        </p:nvCxnSpPr>
        <p:spPr>
          <a:xfrm>
            <a:off x="3243063" y="221655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15996B-4C85-844C-86C2-F6595FAC8280}"/>
              </a:ext>
            </a:extLst>
          </p:cNvPr>
          <p:cNvCxnSpPr>
            <a:cxnSpLocks/>
          </p:cNvCxnSpPr>
          <p:nvPr/>
        </p:nvCxnSpPr>
        <p:spPr>
          <a:xfrm>
            <a:off x="3243063" y="1925611"/>
            <a:ext cx="381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292C86-CE4F-204B-9FA0-5A4F965EF466}"/>
              </a:ext>
            </a:extLst>
          </p:cNvPr>
          <p:cNvCxnSpPr>
            <a:cxnSpLocks/>
          </p:cNvCxnSpPr>
          <p:nvPr/>
        </p:nvCxnSpPr>
        <p:spPr>
          <a:xfrm>
            <a:off x="3243063" y="163466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582CB-5691-B84B-90A9-FD2EE86DC754}"/>
              </a:ext>
            </a:extLst>
          </p:cNvPr>
          <p:cNvCxnSpPr>
            <a:cxnSpLocks/>
          </p:cNvCxnSpPr>
          <p:nvPr/>
        </p:nvCxnSpPr>
        <p:spPr>
          <a:xfrm flipV="1">
            <a:off x="324416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EBF65-C72E-A94F-888C-77F3FD9D9488}"/>
              </a:ext>
            </a:extLst>
          </p:cNvPr>
          <p:cNvCxnSpPr>
            <a:cxnSpLocks/>
          </p:cNvCxnSpPr>
          <p:nvPr/>
        </p:nvCxnSpPr>
        <p:spPr>
          <a:xfrm flipV="1">
            <a:off x="4546079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4CBA05-79A0-B145-9664-C25B7E78464D}"/>
              </a:ext>
            </a:extLst>
          </p:cNvPr>
          <p:cNvCxnSpPr>
            <a:cxnSpLocks/>
          </p:cNvCxnSpPr>
          <p:nvPr/>
        </p:nvCxnSpPr>
        <p:spPr>
          <a:xfrm flipV="1">
            <a:off x="541402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0F2215-AC05-D845-96F2-2E421CB66E30}"/>
              </a:ext>
            </a:extLst>
          </p:cNvPr>
          <p:cNvCxnSpPr>
            <a:cxnSpLocks/>
          </p:cNvCxnSpPr>
          <p:nvPr/>
        </p:nvCxnSpPr>
        <p:spPr>
          <a:xfrm flipV="1">
            <a:off x="671593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F6437C-8C95-AE4A-AC14-37E90F032D98}"/>
              </a:ext>
            </a:extLst>
          </p:cNvPr>
          <p:cNvCxnSpPr>
            <a:cxnSpLocks/>
          </p:cNvCxnSpPr>
          <p:nvPr/>
        </p:nvCxnSpPr>
        <p:spPr>
          <a:xfrm flipV="1">
            <a:off x="367813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77921-6B49-DB42-BB07-758C9A9E5479}"/>
              </a:ext>
            </a:extLst>
          </p:cNvPr>
          <p:cNvCxnSpPr>
            <a:cxnSpLocks/>
          </p:cNvCxnSpPr>
          <p:nvPr/>
        </p:nvCxnSpPr>
        <p:spPr>
          <a:xfrm flipV="1">
            <a:off x="411210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6697F1-7861-334E-8375-F4ED69C0B70F}"/>
              </a:ext>
            </a:extLst>
          </p:cNvPr>
          <p:cNvCxnSpPr>
            <a:cxnSpLocks/>
          </p:cNvCxnSpPr>
          <p:nvPr/>
        </p:nvCxnSpPr>
        <p:spPr>
          <a:xfrm flipV="1">
            <a:off x="4980051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4F9DD0-DFA0-6545-A8D7-F8038BD2BDA7}"/>
              </a:ext>
            </a:extLst>
          </p:cNvPr>
          <p:cNvCxnSpPr>
            <a:cxnSpLocks/>
          </p:cNvCxnSpPr>
          <p:nvPr/>
        </p:nvCxnSpPr>
        <p:spPr>
          <a:xfrm flipV="1">
            <a:off x="584799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F8F597-0148-AC45-8E3C-44E5EA53F3AB}"/>
              </a:ext>
            </a:extLst>
          </p:cNvPr>
          <p:cNvCxnSpPr>
            <a:cxnSpLocks/>
          </p:cNvCxnSpPr>
          <p:nvPr/>
        </p:nvCxnSpPr>
        <p:spPr>
          <a:xfrm flipV="1">
            <a:off x="628196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58ACF0E-8FAA-C04A-8A67-DDA5A7BFDA00}"/>
              </a:ext>
            </a:extLst>
          </p:cNvPr>
          <p:cNvSpPr txBox="1"/>
          <p:nvPr/>
        </p:nvSpPr>
        <p:spPr>
          <a:xfrm>
            <a:off x="7038109" y="233513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03CE1E-42CF-4C4B-8081-9842D9B95E1E}"/>
              </a:ext>
            </a:extLst>
          </p:cNvPr>
          <p:cNvSpPr txBox="1"/>
          <p:nvPr/>
        </p:nvSpPr>
        <p:spPr>
          <a:xfrm>
            <a:off x="7045386" y="205340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chitects Daughter" panose="02000505000000020004" pitchFamily="2" charset="77"/>
              </a:rPr>
              <a:t>mp</a:t>
            </a:r>
            <a:endParaRPr lang="en-US" sz="1400" dirty="0">
              <a:latin typeface="Architects Daughter" panose="02000505000000020004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2EB94E-8D12-0E48-856F-0BDB6A558491}"/>
              </a:ext>
            </a:extLst>
          </p:cNvPr>
          <p:cNvSpPr txBox="1"/>
          <p:nvPr/>
        </p:nvSpPr>
        <p:spPr>
          <a:xfrm>
            <a:off x="7064367" y="177160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mf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726153-6998-C742-A6C0-C23E0347D085}"/>
              </a:ext>
            </a:extLst>
          </p:cNvPr>
          <p:cNvSpPr txBox="1"/>
          <p:nvPr/>
        </p:nvSpPr>
        <p:spPr>
          <a:xfrm>
            <a:off x="7071644" y="148987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96D1BA-3A8A-6243-8CC3-59C05482CB62}"/>
              </a:ext>
            </a:extLst>
          </p:cNvPr>
          <p:cNvSpPr txBox="1"/>
          <p:nvPr/>
        </p:nvSpPr>
        <p:spPr>
          <a:xfrm>
            <a:off x="3131187" y="2849792"/>
            <a:ext cx="2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783ABB-0441-5A4D-BE26-56723AE16F1E}"/>
              </a:ext>
            </a:extLst>
          </p:cNvPr>
          <p:cNvSpPr txBox="1"/>
          <p:nvPr/>
        </p:nvSpPr>
        <p:spPr>
          <a:xfrm>
            <a:off x="6563491" y="28497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4D46770-126B-464D-834A-A96141D8D041}"/>
              </a:ext>
            </a:extLst>
          </p:cNvPr>
          <p:cNvSpPr txBox="1"/>
          <p:nvPr/>
        </p:nvSpPr>
        <p:spPr>
          <a:xfrm>
            <a:off x="4845032" y="289206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&amp;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75245A-AFDD-1049-84D3-7D46EFE46B3A}"/>
              </a:ext>
            </a:extLst>
          </p:cNvPr>
          <p:cNvSpPr txBox="1"/>
          <p:nvPr/>
        </p:nvSpPr>
        <p:spPr>
          <a:xfrm>
            <a:off x="3961264" y="284979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0A5641-99AB-4C4A-8FD8-20B03571EB9F}"/>
              </a:ext>
            </a:extLst>
          </p:cNvPr>
          <p:cNvSpPr txBox="1"/>
          <p:nvPr/>
        </p:nvSpPr>
        <p:spPr>
          <a:xfrm>
            <a:off x="5705063" y="28718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54198-2C54-8B40-AB98-7206FB54A5D1}"/>
              </a:ext>
            </a:extLst>
          </p:cNvPr>
          <p:cNvSpPr txBox="1"/>
          <p:nvPr/>
        </p:nvSpPr>
        <p:spPr>
          <a:xfrm>
            <a:off x="2514630" y="2722782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estro" panose="02000506050000020004" pitchFamily="2" charset="2"/>
              </a:rPr>
              <a:t>f</a:t>
            </a:r>
            <a:endParaRPr lang="en-US" dirty="0">
              <a:latin typeface="Maestro" panose="02000506050000020004" pitchFamily="2" charset="2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DB5018-A874-FD48-A03D-FA80240F84AC}"/>
              </a:ext>
            </a:extLst>
          </p:cNvPr>
          <p:cNvCxnSpPr>
            <a:cxnSpLocks/>
          </p:cNvCxnSpPr>
          <p:nvPr/>
        </p:nvCxnSpPr>
        <p:spPr>
          <a:xfrm>
            <a:off x="3243063" y="1326724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E64B6B-8E76-E549-82CD-44DCB563821A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Defining Essential Note Shapes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9D476B-2969-2B47-ACB9-A41F9EFD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8" r="78997"/>
          <a:stretch/>
        </p:blipFill>
        <p:spPr>
          <a:xfrm>
            <a:off x="2350654" y="1313973"/>
            <a:ext cx="824232" cy="1417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3C687E-24F7-3F4C-9B63-E363B4715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294"/>
          <a:stretch/>
        </p:blipFill>
        <p:spPr>
          <a:xfrm>
            <a:off x="2350654" y="1258010"/>
            <a:ext cx="824232" cy="1473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AE72BD-0AC8-C84D-A633-5518C944246C}"/>
              </a:ext>
            </a:extLst>
          </p:cNvPr>
          <p:cNvSpPr/>
          <p:nvPr/>
        </p:nvSpPr>
        <p:spPr>
          <a:xfrm>
            <a:off x="3253270" y="1617889"/>
            <a:ext cx="419583" cy="861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CA45A-BB65-2B4C-80BB-5F7D981A1388}"/>
              </a:ext>
            </a:extLst>
          </p:cNvPr>
          <p:cNvSpPr/>
          <p:nvPr/>
        </p:nvSpPr>
        <p:spPr>
          <a:xfrm>
            <a:off x="3671822" y="1617889"/>
            <a:ext cx="868510" cy="8616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042CB6-B1AB-574B-85F3-58F4B61C0CB4}"/>
              </a:ext>
            </a:extLst>
          </p:cNvPr>
          <p:cNvSpPr/>
          <p:nvPr/>
        </p:nvSpPr>
        <p:spPr>
          <a:xfrm>
            <a:off x="4525724" y="1627022"/>
            <a:ext cx="460641" cy="8616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331B-69A1-6D44-93D9-8C1759E6375B}"/>
              </a:ext>
            </a:extLst>
          </p:cNvPr>
          <p:cNvCxnSpPr>
            <a:cxnSpLocks/>
          </p:cNvCxnSpPr>
          <p:nvPr/>
        </p:nvCxnSpPr>
        <p:spPr>
          <a:xfrm>
            <a:off x="3243063" y="2489028"/>
            <a:ext cx="38227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7AD7DC-6305-554F-AD3E-344C5E91F54A}"/>
              </a:ext>
            </a:extLst>
          </p:cNvPr>
          <p:cNvCxnSpPr>
            <a:cxnSpLocks/>
          </p:cNvCxnSpPr>
          <p:nvPr/>
        </p:nvCxnSpPr>
        <p:spPr>
          <a:xfrm>
            <a:off x="3243063" y="221655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488727-29C8-AA4D-9958-D0F6C03F493A}"/>
              </a:ext>
            </a:extLst>
          </p:cNvPr>
          <p:cNvCxnSpPr>
            <a:cxnSpLocks/>
          </p:cNvCxnSpPr>
          <p:nvPr/>
        </p:nvCxnSpPr>
        <p:spPr>
          <a:xfrm>
            <a:off x="3243063" y="1925611"/>
            <a:ext cx="381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2E446D-EE49-3949-B1A0-91DD5818491D}"/>
              </a:ext>
            </a:extLst>
          </p:cNvPr>
          <p:cNvCxnSpPr>
            <a:cxnSpLocks/>
          </p:cNvCxnSpPr>
          <p:nvPr/>
        </p:nvCxnSpPr>
        <p:spPr>
          <a:xfrm>
            <a:off x="3243063" y="163466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8F0E0E-AC44-574A-AF51-2BA1BF73B307}"/>
              </a:ext>
            </a:extLst>
          </p:cNvPr>
          <p:cNvCxnSpPr>
            <a:cxnSpLocks/>
          </p:cNvCxnSpPr>
          <p:nvPr/>
        </p:nvCxnSpPr>
        <p:spPr>
          <a:xfrm flipV="1">
            <a:off x="324416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2FB140-8974-8C4A-93C6-C4DE6AAEEA54}"/>
              </a:ext>
            </a:extLst>
          </p:cNvPr>
          <p:cNvCxnSpPr>
            <a:cxnSpLocks/>
          </p:cNvCxnSpPr>
          <p:nvPr/>
        </p:nvCxnSpPr>
        <p:spPr>
          <a:xfrm flipV="1">
            <a:off x="4546079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59A3F-5CDA-EE4B-BC7D-A91C51786A4B}"/>
              </a:ext>
            </a:extLst>
          </p:cNvPr>
          <p:cNvCxnSpPr>
            <a:cxnSpLocks/>
          </p:cNvCxnSpPr>
          <p:nvPr/>
        </p:nvCxnSpPr>
        <p:spPr>
          <a:xfrm flipV="1">
            <a:off x="541402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069325-F53B-514F-AABD-FA6D372C0EAD}"/>
              </a:ext>
            </a:extLst>
          </p:cNvPr>
          <p:cNvCxnSpPr>
            <a:cxnSpLocks/>
          </p:cNvCxnSpPr>
          <p:nvPr/>
        </p:nvCxnSpPr>
        <p:spPr>
          <a:xfrm flipV="1">
            <a:off x="671593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0562B7-E4A4-A940-8BEC-6FDB8400E8BC}"/>
              </a:ext>
            </a:extLst>
          </p:cNvPr>
          <p:cNvCxnSpPr>
            <a:cxnSpLocks/>
          </p:cNvCxnSpPr>
          <p:nvPr/>
        </p:nvCxnSpPr>
        <p:spPr>
          <a:xfrm flipV="1">
            <a:off x="367813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12DF2F-DC5E-2E4B-A3EB-F031C2202BAD}"/>
              </a:ext>
            </a:extLst>
          </p:cNvPr>
          <p:cNvCxnSpPr>
            <a:cxnSpLocks/>
          </p:cNvCxnSpPr>
          <p:nvPr/>
        </p:nvCxnSpPr>
        <p:spPr>
          <a:xfrm flipV="1">
            <a:off x="411210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5AC784-59A9-0441-87E4-EB148B0D6C7E}"/>
              </a:ext>
            </a:extLst>
          </p:cNvPr>
          <p:cNvCxnSpPr>
            <a:cxnSpLocks/>
          </p:cNvCxnSpPr>
          <p:nvPr/>
        </p:nvCxnSpPr>
        <p:spPr>
          <a:xfrm flipV="1">
            <a:off x="4980051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252F7D-E3BC-1845-BCB7-A355DF18D2F5}"/>
              </a:ext>
            </a:extLst>
          </p:cNvPr>
          <p:cNvCxnSpPr>
            <a:cxnSpLocks/>
          </p:cNvCxnSpPr>
          <p:nvPr/>
        </p:nvCxnSpPr>
        <p:spPr>
          <a:xfrm flipV="1">
            <a:off x="584799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0624A0-91C0-1240-923C-D9114A271CF9}"/>
              </a:ext>
            </a:extLst>
          </p:cNvPr>
          <p:cNvCxnSpPr>
            <a:cxnSpLocks/>
          </p:cNvCxnSpPr>
          <p:nvPr/>
        </p:nvCxnSpPr>
        <p:spPr>
          <a:xfrm flipV="1">
            <a:off x="628196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8B79D3C-7A95-3E4E-85BA-B798A9F5FAA7}"/>
              </a:ext>
            </a:extLst>
          </p:cNvPr>
          <p:cNvSpPr txBox="1"/>
          <p:nvPr/>
        </p:nvSpPr>
        <p:spPr>
          <a:xfrm>
            <a:off x="7038109" y="233513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7DD8D7-FB51-A044-8397-2081382E707D}"/>
              </a:ext>
            </a:extLst>
          </p:cNvPr>
          <p:cNvSpPr txBox="1"/>
          <p:nvPr/>
        </p:nvSpPr>
        <p:spPr>
          <a:xfrm>
            <a:off x="7045386" y="205340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chitects Daughter" panose="02000505000000020004" pitchFamily="2" charset="77"/>
              </a:rPr>
              <a:t>mp</a:t>
            </a:r>
            <a:endParaRPr lang="en-US" sz="1400" dirty="0">
              <a:latin typeface="Architects Daughter" panose="02000505000000020004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8697CA-5F00-F742-8390-BCD9F0C24916}"/>
              </a:ext>
            </a:extLst>
          </p:cNvPr>
          <p:cNvSpPr txBox="1"/>
          <p:nvPr/>
        </p:nvSpPr>
        <p:spPr>
          <a:xfrm>
            <a:off x="7064367" y="177160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mf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F04E40-5C05-9B41-8EA1-EBFB54113BED}"/>
              </a:ext>
            </a:extLst>
          </p:cNvPr>
          <p:cNvSpPr txBox="1"/>
          <p:nvPr/>
        </p:nvSpPr>
        <p:spPr>
          <a:xfrm>
            <a:off x="7071644" y="148987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F4BE9-1D6B-234A-9547-F67A2BDEBB89}"/>
              </a:ext>
            </a:extLst>
          </p:cNvPr>
          <p:cNvSpPr txBox="1"/>
          <p:nvPr/>
        </p:nvSpPr>
        <p:spPr>
          <a:xfrm>
            <a:off x="3131187" y="2849792"/>
            <a:ext cx="2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8B045F-2B04-134E-AE94-37D5025D349B}"/>
              </a:ext>
            </a:extLst>
          </p:cNvPr>
          <p:cNvSpPr txBox="1"/>
          <p:nvPr/>
        </p:nvSpPr>
        <p:spPr>
          <a:xfrm>
            <a:off x="6563491" y="28497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0EE22D-20D3-104A-BD88-1EADF8AB8F5B}"/>
              </a:ext>
            </a:extLst>
          </p:cNvPr>
          <p:cNvSpPr txBox="1"/>
          <p:nvPr/>
        </p:nvSpPr>
        <p:spPr>
          <a:xfrm>
            <a:off x="4845032" y="289206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&amp;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4F3C5C-1A9B-4C45-94DA-DFC9C248873C}"/>
              </a:ext>
            </a:extLst>
          </p:cNvPr>
          <p:cNvSpPr txBox="1"/>
          <p:nvPr/>
        </p:nvSpPr>
        <p:spPr>
          <a:xfrm>
            <a:off x="3961264" y="284979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94CB57-ED42-594B-A81A-CB59C8D5F511}"/>
              </a:ext>
            </a:extLst>
          </p:cNvPr>
          <p:cNvSpPr txBox="1"/>
          <p:nvPr/>
        </p:nvSpPr>
        <p:spPr>
          <a:xfrm>
            <a:off x="5705063" y="28718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809A16-9C1B-E04B-B078-460FA3D5253B}"/>
              </a:ext>
            </a:extLst>
          </p:cNvPr>
          <p:cNvSpPr txBox="1"/>
          <p:nvPr/>
        </p:nvSpPr>
        <p:spPr>
          <a:xfrm>
            <a:off x="747884" y="3417914"/>
            <a:ext cx="5451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77"/>
              </a:rPr>
              <a:t>Voices from the past…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“sharp attack and abrupt release” – Vincent Persichetti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“brevity and detachment…dry but resonant” – Frederick Fennell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“shorten each note value more than normal” – John Paynter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“no accent – tongue easily, lightly” – William </a:t>
            </a:r>
            <a:r>
              <a:rPr lang="en-US" sz="1600" dirty="0" err="1">
                <a:latin typeface="Tw Cen MT" panose="020B0602020104020603" pitchFamily="34" charset="77"/>
              </a:rPr>
              <a:t>Revelli</a:t>
            </a:r>
            <a:endParaRPr lang="en-US" sz="1600" dirty="0">
              <a:latin typeface="Tw Cen MT" panose="020B0602020104020603" pitchFamily="34" charset="77"/>
            </a:endParaRPr>
          </a:p>
          <a:p>
            <a:r>
              <a:rPr lang="en-US" sz="1600" dirty="0">
                <a:latin typeface="Tw Cen MT" panose="020B0602020104020603" pitchFamily="34" charset="77"/>
              </a:rPr>
              <a:t>“only as short as the music requires” – Clarence Sawhill</a:t>
            </a:r>
            <a:endParaRPr lang="en-US" sz="1400" dirty="0">
              <a:latin typeface="Tw Cen MT" panose="020B0602020104020603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DEC030-B1B6-5D4C-A727-8D13EAEC1366}"/>
              </a:ext>
            </a:extLst>
          </p:cNvPr>
          <p:cNvSpPr txBox="1"/>
          <p:nvPr/>
        </p:nvSpPr>
        <p:spPr>
          <a:xfrm>
            <a:off x="2514630" y="2646579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estro" panose="02000506050000020004" pitchFamily="2" charset="2"/>
              </a:rPr>
              <a:t>f</a:t>
            </a:r>
            <a:endParaRPr lang="en-US" dirty="0">
              <a:latin typeface="Maestro" panose="02000506050000020004" pitchFamily="2" charset="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343BB0-1C8A-EC47-9735-9E70FB989775}"/>
              </a:ext>
            </a:extLst>
          </p:cNvPr>
          <p:cNvCxnSpPr>
            <a:cxnSpLocks/>
          </p:cNvCxnSpPr>
          <p:nvPr/>
        </p:nvCxnSpPr>
        <p:spPr>
          <a:xfrm>
            <a:off x="3243063" y="1352723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F6EA-5AD9-E941-A09B-EF6A0C7FB64D}"/>
              </a:ext>
            </a:extLst>
          </p:cNvPr>
          <p:cNvSpPr/>
          <p:nvPr/>
        </p:nvSpPr>
        <p:spPr>
          <a:xfrm>
            <a:off x="3243063" y="1634665"/>
            <a:ext cx="869043" cy="854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513AD-928E-ED4B-8354-1510BC9F05B7}"/>
              </a:ext>
            </a:extLst>
          </p:cNvPr>
          <p:cNvSpPr/>
          <p:nvPr/>
        </p:nvSpPr>
        <p:spPr>
          <a:xfrm>
            <a:off x="4112105" y="1634665"/>
            <a:ext cx="1309703" cy="85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00C5-DB71-E742-B72C-BFB55F81CEFC}"/>
              </a:ext>
            </a:extLst>
          </p:cNvPr>
          <p:cNvSpPr/>
          <p:nvPr/>
        </p:nvSpPr>
        <p:spPr>
          <a:xfrm>
            <a:off x="5429085" y="1617889"/>
            <a:ext cx="850605" cy="8677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E64B6B-8E76-E549-82CD-44DCB563821A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Defining Essential Note Shapes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76751A-9B04-F746-A1A7-67A1F859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98"/>
          <a:stretch/>
        </p:blipFill>
        <p:spPr>
          <a:xfrm>
            <a:off x="2336826" y="1127375"/>
            <a:ext cx="846889" cy="16129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17AFE3-EDBF-5049-A26D-4CDBEEA9E40C}"/>
              </a:ext>
            </a:extLst>
          </p:cNvPr>
          <p:cNvCxnSpPr>
            <a:cxnSpLocks/>
          </p:cNvCxnSpPr>
          <p:nvPr/>
        </p:nvCxnSpPr>
        <p:spPr>
          <a:xfrm>
            <a:off x="3243063" y="2489028"/>
            <a:ext cx="38227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5933AD-0EA8-0B43-8D28-39874AA2C418}"/>
              </a:ext>
            </a:extLst>
          </p:cNvPr>
          <p:cNvCxnSpPr>
            <a:cxnSpLocks/>
          </p:cNvCxnSpPr>
          <p:nvPr/>
        </p:nvCxnSpPr>
        <p:spPr>
          <a:xfrm>
            <a:off x="3243063" y="221655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081153-5203-0C4F-BCB2-A5B503E92058}"/>
              </a:ext>
            </a:extLst>
          </p:cNvPr>
          <p:cNvCxnSpPr>
            <a:cxnSpLocks/>
          </p:cNvCxnSpPr>
          <p:nvPr/>
        </p:nvCxnSpPr>
        <p:spPr>
          <a:xfrm>
            <a:off x="3243063" y="1925611"/>
            <a:ext cx="381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2EF2E5-E241-A146-BEC1-B7F7A5344346}"/>
              </a:ext>
            </a:extLst>
          </p:cNvPr>
          <p:cNvCxnSpPr>
            <a:cxnSpLocks/>
          </p:cNvCxnSpPr>
          <p:nvPr/>
        </p:nvCxnSpPr>
        <p:spPr>
          <a:xfrm>
            <a:off x="3243063" y="163466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CA7278-1D37-5649-9F41-E7D13DE83743}"/>
              </a:ext>
            </a:extLst>
          </p:cNvPr>
          <p:cNvCxnSpPr>
            <a:cxnSpLocks/>
          </p:cNvCxnSpPr>
          <p:nvPr/>
        </p:nvCxnSpPr>
        <p:spPr>
          <a:xfrm flipV="1">
            <a:off x="4546079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2EF23E-567D-E04E-AC9E-B95D7B11B3F3}"/>
              </a:ext>
            </a:extLst>
          </p:cNvPr>
          <p:cNvCxnSpPr>
            <a:cxnSpLocks/>
          </p:cNvCxnSpPr>
          <p:nvPr/>
        </p:nvCxnSpPr>
        <p:spPr>
          <a:xfrm flipV="1">
            <a:off x="541402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F84799-B578-4B46-B643-D85F7B878570}"/>
              </a:ext>
            </a:extLst>
          </p:cNvPr>
          <p:cNvCxnSpPr>
            <a:cxnSpLocks/>
          </p:cNvCxnSpPr>
          <p:nvPr/>
        </p:nvCxnSpPr>
        <p:spPr>
          <a:xfrm flipV="1">
            <a:off x="671593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C78BB3-36BF-9D4D-BE6B-00EEA4EF62DB}"/>
              </a:ext>
            </a:extLst>
          </p:cNvPr>
          <p:cNvCxnSpPr>
            <a:cxnSpLocks/>
          </p:cNvCxnSpPr>
          <p:nvPr/>
        </p:nvCxnSpPr>
        <p:spPr>
          <a:xfrm flipV="1">
            <a:off x="411210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2389FF4-8A24-8B4C-BD27-A139357C42FE}"/>
              </a:ext>
            </a:extLst>
          </p:cNvPr>
          <p:cNvCxnSpPr>
            <a:cxnSpLocks/>
          </p:cNvCxnSpPr>
          <p:nvPr/>
        </p:nvCxnSpPr>
        <p:spPr>
          <a:xfrm flipV="1">
            <a:off x="4980051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2D5800-E69E-8344-9946-1AB660782D77}"/>
              </a:ext>
            </a:extLst>
          </p:cNvPr>
          <p:cNvCxnSpPr>
            <a:cxnSpLocks/>
          </p:cNvCxnSpPr>
          <p:nvPr/>
        </p:nvCxnSpPr>
        <p:spPr>
          <a:xfrm flipV="1">
            <a:off x="584799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13ECAE-AFF1-DD4E-97C9-980E8275F45F}"/>
              </a:ext>
            </a:extLst>
          </p:cNvPr>
          <p:cNvCxnSpPr>
            <a:cxnSpLocks/>
          </p:cNvCxnSpPr>
          <p:nvPr/>
        </p:nvCxnSpPr>
        <p:spPr>
          <a:xfrm flipV="1">
            <a:off x="628196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79A57F8-55D6-C246-AB9C-5A5AAA4CCBFE}"/>
              </a:ext>
            </a:extLst>
          </p:cNvPr>
          <p:cNvSpPr txBox="1"/>
          <p:nvPr/>
        </p:nvSpPr>
        <p:spPr>
          <a:xfrm>
            <a:off x="7038109" y="233513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7B34BB-7ED1-904D-BC39-EB484BE71CE0}"/>
              </a:ext>
            </a:extLst>
          </p:cNvPr>
          <p:cNvSpPr txBox="1"/>
          <p:nvPr/>
        </p:nvSpPr>
        <p:spPr>
          <a:xfrm>
            <a:off x="7045386" y="205340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chitects Daughter" panose="02000505000000020004" pitchFamily="2" charset="77"/>
              </a:rPr>
              <a:t>mp</a:t>
            </a:r>
            <a:endParaRPr lang="en-US" sz="1400" dirty="0">
              <a:latin typeface="Architects Daughter" panose="02000505000000020004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41E4BB-9E08-2741-B7B5-68AAE57A054A}"/>
              </a:ext>
            </a:extLst>
          </p:cNvPr>
          <p:cNvSpPr txBox="1"/>
          <p:nvPr/>
        </p:nvSpPr>
        <p:spPr>
          <a:xfrm>
            <a:off x="7064367" y="177160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mf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E87769-067E-084A-8913-6A70A8ECE22F}"/>
              </a:ext>
            </a:extLst>
          </p:cNvPr>
          <p:cNvSpPr txBox="1"/>
          <p:nvPr/>
        </p:nvSpPr>
        <p:spPr>
          <a:xfrm>
            <a:off x="7071644" y="148987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0F62BF-B080-0541-8D72-B149288FECA7}"/>
              </a:ext>
            </a:extLst>
          </p:cNvPr>
          <p:cNvSpPr txBox="1"/>
          <p:nvPr/>
        </p:nvSpPr>
        <p:spPr>
          <a:xfrm>
            <a:off x="3131187" y="2849792"/>
            <a:ext cx="2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1A3A37-327D-1245-A6DB-E30CB201F35D}"/>
              </a:ext>
            </a:extLst>
          </p:cNvPr>
          <p:cNvSpPr txBox="1"/>
          <p:nvPr/>
        </p:nvSpPr>
        <p:spPr>
          <a:xfrm>
            <a:off x="6563491" y="28497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1B559A-5BE0-CE4E-8FCD-F56CE9A715C7}"/>
              </a:ext>
            </a:extLst>
          </p:cNvPr>
          <p:cNvSpPr txBox="1"/>
          <p:nvPr/>
        </p:nvSpPr>
        <p:spPr>
          <a:xfrm>
            <a:off x="4845032" y="289206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&amp;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C8452F-D0AA-C846-A59C-519674EC44EA}"/>
              </a:ext>
            </a:extLst>
          </p:cNvPr>
          <p:cNvSpPr txBox="1"/>
          <p:nvPr/>
        </p:nvSpPr>
        <p:spPr>
          <a:xfrm>
            <a:off x="3961264" y="284979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ECA580-A509-4D49-8FB5-B25FBA3D0B68}"/>
              </a:ext>
            </a:extLst>
          </p:cNvPr>
          <p:cNvSpPr txBox="1"/>
          <p:nvPr/>
        </p:nvSpPr>
        <p:spPr>
          <a:xfrm>
            <a:off x="5705063" y="28718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7A0A2C-DE58-F343-AB43-8657775D6138}"/>
              </a:ext>
            </a:extLst>
          </p:cNvPr>
          <p:cNvSpPr txBox="1"/>
          <p:nvPr/>
        </p:nvSpPr>
        <p:spPr>
          <a:xfrm>
            <a:off x="726772" y="3431682"/>
            <a:ext cx="5331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77"/>
              </a:rPr>
              <a:t>Voices from the past…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“more force than would ordinarily be used” – Frank Erickson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“the separation from one tone to the next” – Howard Hanson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“emphasized attack…moderate shortening” – Vaclav </a:t>
            </a:r>
            <a:r>
              <a:rPr lang="en-US" sz="1600" dirty="0" err="1">
                <a:latin typeface="Tw Cen MT" panose="020B0602020104020603" pitchFamily="34" charset="77"/>
              </a:rPr>
              <a:t>Nehlybel</a:t>
            </a:r>
            <a:endParaRPr lang="en-US" sz="1600" dirty="0">
              <a:latin typeface="Tw Cen MT" panose="020B0602020104020603" pitchFamily="34" charset="77"/>
            </a:endParaRPr>
          </a:p>
          <a:p>
            <a:r>
              <a:rPr lang="en-US" sz="1600" dirty="0">
                <a:latin typeface="Tw Cen MT" panose="020B0602020104020603" pitchFamily="34" charset="77"/>
              </a:rPr>
              <a:t>“sharp attack and tone held” – Vincent Persichetti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”</a:t>
            </a:r>
            <a:r>
              <a:rPr lang="en-US" sz="1600" dirty="0" err="1">
                <a:latin typeface="Tw Cen MT" panose="020B0602020104020603" pitchFamily="34" charset="77"/>
              </a:rPr>
              <a:t>détaché</a:t>
            </a:r>
            <a:r>
              <a:rPr lang="en-US" sz="1600" dirty="0">
                <a:latin typeface="Tw Cen MT" panose="020B0602020104020603" pitchFamily="34" charset="77"/>
              </a:rPr>
              <a:t> style…a la string bowing </a:t>
            </a:r>
            <a:r>
              <a:rPr lang="en-US" sz="1600" dirty="0" err="1">
                <a:latin typeface="Tw Cen MT" panose="020B0602020104020603" pitchFamily="34" charset="77"/>
              </a:rPr>
              <a:t>marcato</a:t>
            </a:r>
            <a:r>
              <a:rPr lang="en-US" sz="1600" dirty="0">
                <a:latin typeface="Tw Cen MT" panose="020B0602020104020603" pitchFamily="34" charset="77"/>
              </a:rPr>
              <a:t>” – William </a:t>
            </a:r>
            <a:r>
              <a:rPr lang="en-US" sz="1600" dirty="0" err="1">
                <a:latin typeface="Tw Cen MT" panose="020B0602020104020603" pitchFamily="34" charset="77"/>
              </a:rPr>
              <a:t>Revelli</a:t>
            </a:r>
            <a:endParaRPr lang="en-US" sz="1600" dirty="0">
              <a:latin typeface="Tw Cen MT" panose="020B0602020104020603" pitchFamily="34" charset="77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C74966A-BC55-B742-875D-70B87D0A1CF0}"/>
              </a:ext>
            </a:extLst>
          </p:cNvPr>
          <p:cNvSpPr/>
          <p:nvPr/>
        </p:nvSpPr>
        <p:spPr>
          <a:xfrm>
            <a:off x="3243063" y="1379735"/>
            <a:ext cx="869042" cy="25493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5BD328-DB3D-2849-89DB-C015A6E2C5FA}"/>
              </a:ext>
            </a:extLst>
          </p:cNvPr>
          <p:cNvCxnSpPr>
            <a:cxnSpLocks/>
          </p:cNvCxnSpPr>
          <p:nvPr/>
        </p:nvCxnSpPr>
        <p:spPr>
          <a:xfrm flipV="1">
            <a:off x="324416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3A4D0A-DC41-654F-B83E-C225E8DAA8BD}"/>
              </a:ext>
            </a:extLst>
          </p:cNvPr>
          <p:cNvCxnSpPr>
            <a:cxnSpLocks/>
          </p:cNvCxnSpPr>
          <p:nvPr/>
        </p:nvCxnSpPr>
        <p:spPr>
          <a:xfrm flipV="1">
            <a:off x="367813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A4740C-43AD-CA4C-9A9E-9C68C2A8E323}"/>
              </a:ext>
            </a:extLst>
          </p:cNvPr>
          <p:cNvSpPr txBox="1"/>
          <p:nvPr/>
        </p:nvSpPr>
        <p:spPr>
          <a:xfrm>
            <a:off x="2514630" y="2638112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estro" panose="02000506050000020004" pitchFamily="2" charset="2"/>
              </a:rPr>
              <a:t>f</a:t>
            </a:r>
            <a:endParaRPr lang="en-US" dirty="0">
              <a:latin typeface="Maestro" panose="02000506050000020004" pitchFamily="2" charset="2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531324-7159-3948-B2B0-EB0EDFD1FB0F}"/>
              </a:ext>
            </a:extLst>
          </p:cNvPr>
          <p:cNvCxnSpPr>
            <a:cxnSpLocks/>
          </p:cNvCxnSpPr>
          <p:nvPr/>
        </p:nvCxnSpPr>
        <p:spPr>
          <a:xfrm>
            <a:off x="3243063" y="1352723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4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D8591E5-2665-DA4F-9520-5FA9FDB55BAA}"/>
              </a:ext>
            </a:extLst>
          </p:cNvPr>
          <p:cNvSpPr/>
          <p:nvPr/>
        </p:nvSpPr>
        <p:spPr>
          <a:xfrm>
            <a:off x="3243063" y="1460329"/>
            <a:ext cx="869043" cy="1028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46EE7-5B91-3444-BA07-41BDD8935962}"/>
              </a:ext>
            </a:extLst>
          </p:cNvPr>
          <p:cNvSpPr/>
          <p:nvPr/>
        </p:nvSpPr>
        <p:spPr>
          <a:xfrm>
            <a:off x="4119382" y="1460329"/>
            <a:ext cx="1730889" cy="1028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33E927-BB45-D248-9EC9-0C7F049E2F53}"/>
              </a:ext>
            </a:extLst>
          </p:cNvPr>
          <p:cNvSpPr/>
          <p:nvPr/>
        </p:nvSpPr>
        <p:spPr>
          <a:xfrm>
            <a:off x="5840211" y="1460329"/>
            <a:ext cx="875727" cy="10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E64B6B-8E76-E549-82CD-44DCB563821A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Defining Essential Note Shapes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86F6AF-E598-EF48-9F9C-C7168B47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98"/>
          <a:stretch/>
        </p:blipFill>
        <p:spPr>
          <a:xfrm>
            <a:off x="2343209" y="1222570"/>
            <a:ext cx="846889" cy="15113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680242-F6E0-BC40-A3A0-4287CCDE5EE8}"/>
              </a:ext>
            </a:extLst>
          </p:cNvPr>
          <p:cNvCxnSpPr>
            <a:cxnSpLocks/>
          </p:cNvCxnSpPr>
          <p:nvPr/>
        </p:nvCxnSpPr>
        <p:spPr>
          <a:xfrm>
            <a:off x="3243063" y="2489028"/>
            <a:ext cx="38227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CE2496-6171-2945-AE6B-199D87FC1FFC}"/>
              </a:ext>
            </a:extLst>
          </p:cNvPr>
          <p:cNvCxnSpPr>
            <a:cxnSpLocks/>
          </p:cNvCxnSpPr>
          <p:nvPr/>
        </p:nvCxnSpPr>
        <p:spPr>
          <a:xfrm>
            <a:off x="3243063" y="221655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561709-3FCB-E24A-A380-4F4156A04D85}"/>
              </a:ext>
            </a:extLst>
          </p:cNvPr>
          <p:cNvCxnSpPr>
            <a:cxnSpLocks/>
          </p:cNvCxnSpPr>
          <p:nvPr/>
        </p:nvCxnSpPr>
        <p:spPr>
          <a:xfrm>
            <a:off x="3243063" y="1925611"/>
            <a:ext cx="381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074E70-D595-9543-A48B-07AA4ECD56F9}"/>
              </a:ext>
            </a:extLst>
          </p:cNvPr>
          <p:cNvCxnSpPr>
            <a:cxnSpLocks/>
          </p:cNvCxnSpPr>
          <p:nvPr/>
        </p:nvCxnSpPr>
        <p:spPr>
          <a:xfrm>
            <a:off x="3243063" y="163466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5FFBB8-ADC7-1843-8580-D76DFE9E8831}"/>
              </a:ext>
            </a:extLst>
          </p:cNvPr>
          <p:cNvCxnSpPr>
            <a:cxnSpLocks/>
          </p:cNvCxnSpPr>
          <p:nvPr/>
        </p:nvCxnSpPr>
        <p:spPr>
          <a:xfrm flipV="1">
            <a:off x="324416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6AFBC5-05B2-E14F-ABA2-4FB075B0EA1D}"/>
              </a:ext>
            </a:extLst>
          </p:cNvPr>
          <p:cNvCxnSpPr>
            <a:cxnSpLocks/>
          </p:cNvCxnSpPr>
          <p:nvPr/>
        </p:nvCxnSpPr>
        <p:spPr>
          <a:xfrm flipV="1">
            <a:off x="4546079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451257-D39E-2C41-A8BD-711029D0BD1F}"/>
              </a:ext>
            </a:extLst>
          </p:cNvPr>
          <p:cNvCxnSpPr>
            <a:cxnSpLocks/>
          </p:cNvCxnSpPr>
          <p:nvPr/>
        </p:nvCxnSpPr>
        <p:spPr>
          <a:xfrm flipV="1">
            <a:off x="541402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46BDD1-6A13-364A-A1DD-2D43FDC53778}"/>
              </a:ext>
            </a:extLst>
          </p:cNvPr>
          <p:cNvCxnSpPr>
            <a:cxnSpLocks/>
          </p:cNvCxnSpPr>
          <p:nvPr/>
        </p:nvCxnSpPr>
        <p:spPr>
          <a:xfrm flipV="1">
            <a:off x="671593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C8C557-991E-2945-99EB-CD3583F741EE}"/>
              </a:ext>
            </a:extLst>
          </p:cNvPr>
          <p:cNvCxnSpPr>
            <a:cxnSpLocks/>
          </p:cNvCxnSpPr>
          <p:nvPr/>
        </p:nvCxnSpPr>
        <p:spPr>
          <a:xfrm flipV="1">
            <a:off x="367813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936F89-C691-9B40-88AD-23C5F8F1CD42}"/>
              </a:ext>
            </a:extLst>
          </p:cNvPr>
          <p:cNvCxnSpPr>
            <a:cxnSpLocks/>
          </p:cNvCxnSpPr>
          <p:nvPr/>
        </p:nvCxnSpPr>
        <p:spPr>
          <a:xfrm flipV="1">
            <a:off x="411210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D18288-B376-FF4D-81BC-5182417F4D66}"/>
              </a:ext>
            </a:extLst>
          </p:cNvPr>
          <p:cNvCxnSpPr>
            <a:cxnSpLocks/>
          </p:cNvCxnSpPr>
          <p:nvPr/>
        </p:nvCxnSpPr>
        <p:spPr>
          <a:xfrm flipV="1">
            <a:off x="4980051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F26A75-F974-0B4D-A58B-C0E984C71EED}"/>
              </a:ext>
            </a:extLst>
          </p:cNvPr>
          <p:cNvCxnSpPr>
            <a:cxnSpLocks/>
          </p:cNvCxnSpPr>
          <p:nvPr/>
        </p:nvCxnSpPr>
        <p:spPr>
          <a:xfrm flipV="1">
            <a:off x="584799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FCFEBA-1EEA-4941-BA03-C097E7DBADA0}"/>
              </a:ext>
            </a:extLst>
          </p:cNvPr>
          <p:cNvCxnSpPr>
            <a:cxnSpLocks/>
          </p:cNvCxnSpPr>
          <p:nvPr/>
        </p:nvCxnSpPr>
        <p:spPr>
          <a:xfrm flipV="1">
            <a:off x="628196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078D91-2B32-0D4E-BEA3-0B1314E72037}"/>
              </a:ext>
            </a:extLst>
          </p:cNvPr>
          <p:cNvSpPr txBox="1"/>
          <p:nvPr/>
        </p:nvSpPr>
        <p:spPr>
          <a:xfrm>
            <a:off x="7038109" y="233513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14D440-42A8-744B-AF08-FDB6D6981F6D}"/>
              </a:ext>
            </a:extLst>
          </p:cNvPr>
          <p:cNvSpPr txBox="1"/>
          <p:nvPr/>
        </p:nvSpPr>
        <p:spPr>
          <a:xfrm>
            <a:off x="7045386" y="205340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chitects Daughter" panose="02000505000000020004" pitchFamily="2" charset="77"/>
              </a:rPr>
              <a:t>mp</a:t>
            </a:r>
            <a:endParaRPr lang="en-US" sz="1400" dirty="0">
              <a:latin typeface="Architects Daughter" panose="02000505000000020004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B9FCA4-0882-7A45-9051-93D217338B00}"/>
              </a:ext>
            </a:extLst>
          </p:cNvPr>
          <p:cNvSpPr txBox="1"/>
          <p:nvPr/>
        </p:nvSpPr>
        <p:spPr>
          <a:xfrm>
            <a:off x="7064367" y="177160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mf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886C03-33D2-6F48-828A-9F527E067264}"/>
              </a:ext>
            </a:extLst>
          </p:cNvPr>
          <p:cNvSpPr txBox="1"/>
          <p:nvPr/>
        </p:nvSpPr>
        <p:spPr>
          <a:xfrm>
            <a:off x="7071644" y="148987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A5B8F8-CD32-4747-A414-AEB3854BA5B4}"/>
              </a:ext>
            </a:extLst>
          </p:cNvPr>
          <p:cNvSpPr txBox="1"/>
          <p:nvPr/>
        </p:nvSpPr>
        <p:spPr>
          <a:xfrm>
            <a:off x="3131187" y="2849792"/>
            <a:ext cx="2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67368F-A661-8440-8B26-60899F6D5BC4}"/>
              </a:ext>
            </a:extLst>
          </p:cNvPr>
          <p:cNvSpPr txBox="1"/>
          <p:nvPr/>
        </p:nvSpPr>
        <p:spPr>
          <a:xfrm>
            <a:off x="6563491" y="28497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AC33C2-5AA1-1846-A30A-009506289E62}"/>
              </a:ext>
            </a:extLst>
          </p:cNvPr>
          <p:cNvSpPr txBox="1"/>
          <p:nvPr/>
        </p:nvSpPr>
        <p:spPr>
          <a:xfrm>
            <a:off x="4845032" y="289206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&amp;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6A8645-5EF2-6F42-81CD-90CBF4E67956}"/>
              </a:ext>
            </a:extLst>
          </p:cNvPr>
          <p:cNvSpPr txBox="1"/>
          <p:nvPr/>
        </p:nvSpPr>
        <p:spPr>
          <a:xfrm>
            <a:off x="3961264" y="284979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F4CC22-80BE-5642-B64B-827E3727D4D3}"/>
              </a:ext>
            </a:extLst>
          </p:cNvPr>
          <p:cNvSpPr txBox="1"/>
          <p:nvPr/>
        </p:nvSpPr>
        <p:spPr>
          <a:xfrm>
            <a:off x="5705063" y="28718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65A82F-D760-6846-92F9-3986978E6309}"/>
              </a:ext>
            </a:extLst>
          </p:cNvPr>
          <p:cNvSpPr txBox="1"/>
          <p:nvPr/>
        </p:nvSpPr>
        <p:spPr>
          <a:xfrm>
            <a:off x="730153" y="3417914"/>
            <a:ext cx="6445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77"/>
              </a:rPr>
              <a:t>Voices from the past…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“as legato as possible without accent – ‘soft-tongued’” – John Barnes Chance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“full value…minimum space between each note” - Frank Erickson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“sustained legato with emphasis on each tone” – Howard Hanson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“very little separation…slight emphasis or ‘leaning’” – Martin Mailman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“the whole duration is required” – Vaclav </a:t>
            </a:r>
            <a:r>
              <a:rPr lang="en-US" sz="1600" dirty="0" err="1">
                <a:latin typeface="Tw Cen MT" panose="020B0602020104020603" pitchFamily="34" charset="77"/>
              </a:rPr>
              <a:t>Nehlybel</a:t>
            </a:r>
            <a:endParaRPr lang="en-US" sz="1600" dirty="0">
              <a:latin typeface="Tw Cen MT" panose="020B0602020104020603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AEA5D8-9E26-374F-BB5C-648027348C35}"/>
              </a:ext>
            </a:extLst>
          </p:cNvPr>
          <p:cNvSpPr txBox="1"/>
          <p:nvPr/>
        </p:nvSpPr>
        <p:spPr>
          <a:xfrm>
            <a:off x="2514630" y="2638112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estro" panose="02000506050000020004" pitchFamily="2" charset="2"/>
              </a:rPr>
              <a:t>f</a:t>
            </a:r>
            <a:endParaRPr lang="en-US" dirty="0">
              <a:latin typeface="Maestro" panose="02000506050000020004" pitchFamily="2" charset="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6DCA08-CD57-814F-B02F-4A5991364C06}"/>
              </a:ext>
            </a:extLst>
          </p:cNvPr>
          <p:cNvCxnSpPr>
            <a:cxnSpLocks/>
          </p:cNvCxnSpPr>
          <p:nvPr/>
        </p:nvCxnSpPr>
        <p:spPr>
          <a:xfrm>
            <a:off x="3243063" y="1352723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E64B6B-8E76-E549-82CD-44DCB563821A}"/>
              </a:ext>
            </a:extLst>
          </p:cNvPr>
          <p:cNvSpPr txBox="1">
            <a:spLocks/>
          </p:cNvSpPr>
          <p:nvPr/>
        </p:nvSpPr>
        <p:spPr>
          <a:xfrm>
            <a:off x="0" y="461342"/>
            <a:ext cx="9143999" cy="1028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150" dirty="0">
                <a:latin typeface="Architects Daughter" panose="02000505000000020004" pitchFamily="2" charset="77"/>
              </a:rPr>
              <a:t>Defining Essential Note Shapes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BA6DD-F836-754C-B12D-C7ABF610955C}"/>
              </a:ext>
            </a:extLst>
          </p:cNvPr>
          <p:cNvSpPr/>
          <p:nvPr/>
        </p:nvSpPr>
        <p:spPr>
          <a:xfrm>
            <a:off x="3252081" y="1537882"/>
            <a:ext cx="422760" cy="939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BBEA78-99A7-3A4E-B367-EE9962DBEC90}"/>
              </a:ext>
            </a:extLst>
          </p:cNvPr>
          <p:cNvSpPr/>
          <p:nvPr/>
        </p:nvSpPr>
        <p:spPr>
          <a:xfrm>
            <a:off x="3685413" y="1538924"/>
            <a:ext cx="870844" cy="9468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42DB6-76DE-744A-A4A4-B9EC0C6EB46A}"/>
              </a:ext>
            </a:extLst>
          </p:cNvPr>
          <p:cNvSpPr/>
          <p:nvPr/>
        </p:nvSpPr>
        <p:spPr>
          <a:xfrm>
            <a:off x="4546077" y="1538924"/>
            <a:ext cx="437270" cy="9468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B94505-007F-2640-931B-17523592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41"/>
          <a:stretch/>
        </p:blipFill>
        <p:spPr>
          <a:xfrm>
            <a:off x="2329966" y="1197170"/>
            <a:ext cx="846889" cy="15367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97FC82-2B90-B84F-83F6-15F45FAA2D6C}"/>
              </a:ext>
            </a:extLst>
          </p:cNvPr>
          <p:cNvCxnSpPr>
            <a:cxnSpLocks/>
          </p:cNvCxnSpPr>
          <p:nvPr/>
        </p:nvCxnSpPr>
        <p:spPr>
          <a:xfrm>
            <a:off x="3243063" y="2489028"/>
            <a:ext cx="38227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2AEA76-ED7D-8B45-99E8-A9D1069EDE42}"/>
              </a:ext>
            </a:extLst>
          </p:cNvPr>
          <p:cNvCxnSpPr>
            <a:cxnSpLocks/>
          </p:cNvCxnSpPr>
          <p:nvPr/>
        </p:nvCxnSpPr>
        <p:spPr>
          <a:xfrm>
            <a:off x="3243063" y="221655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D120EC-4E39-D840-BC5C-3EB032359822}"/>
              </a:ext>
            </a:extLst>
          </p:cNvPr>
          <p:cNvCxnSpPr>
            <a:cxnSpLocks/>
          </p:cNvCxnSpPr>
          <p:nvPr/>
        </p:nvCxnSpPr>
        <p:spPr>
          <a:xfrm>
            <a:off x="3243063" y="1925611"/>
            <a:ext cx="38135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E4DC5A-5078-E142-AE79-47B380D3086F}"/>
              </a:ext>
            </a:extLst>
          </p:cNvPr>
          <p:cNvCxnSpPr>
            <a:cxnSpLocks/>
          </p:cNvCxnSpPr>
          <p:nvPr/>
        </p:nvCxnSpPr>
        <p:spPr>
          <a:xfrm>
            <a:off x="3243063" y="1634666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E5FFD4-585E-874C-A533-F7DD76EB323E}"/>
              </a:ext>
            </a:extLst>
          </p:cNvPr>
          <p:cNvCxnSpPr>
            <a:cxnSpLocks/>
          </p:cNvCxnSpPr>
          <p:nvPr/>
        </p:nvCxnSpPr>
        <p:spPr>
          <a:xfrm flipV="1">
            <a:off x="4546079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FC91AC-4507-6641-BC1D-7656625A8507}"/>
              </a:ext>
            </a:extLst>
          </p:cNvPr>
          <p:cNvCxnSpPr>
            <a:cxnSpLocks/>
          </p:cNvCxnSpPr>
          <p:nvPr/>
        </p:nvCxnSpPr>
        <p:spPr>
          <a:xfrm flipV="1">
            <a:off x="541402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3EA362-D7CF-0C4A-8590-CD8C6D63686B}"/>
              </a:ext>
            </a:extLst>
          </p:cNvPr>
          <p:cNvCxnSpPr>
            <a:cxnSpLocks/>
          </p:cNvCxnSpPr>
          <p:nvPr/>
        </p:nvCxnSpPr>
        <p:spPr>
          <a:xfrm flipV="1">
            <a:off x="671593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7A3ECB-0ADE-1541-A834-FCF32F35F9B8}"/>
              </a:ext>
            </a:extLst>
          </p:cNvPr>
          <p:cNvCxnSpPr>
            <a:cxnSpLocks/>
          </p:cNvCxnSpPr>
          <p:nvPr/>
        </p:nvCxnSpPr>
        <p:spPr>
          <a:xfrm flipV="1">
            <a:off x="411210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5B7775-69F0-5B41-9413-B2F437DF719A}"/>
              </a:ext>
            </a:extLst>
          </p:cNvPr>
          <p:cNvCxnSpPr>
            <a:cxnSpLocks/>
          </p:cNvCxnSpPr>
          <p:nvPr/>
        </p:nvCxnSpPr>
        <p:spPr>
          <a:xfrm flipV="1">
            <a:off x="4980051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326149-21EF-3C49-9A3F-AD7F89142D1B}"/>
              </a:ext>
            </a:extLst>
          </p:cNvPr>
          <p:cNvCxnSpPr>
            <a:cxnSpLocks/>
          </p:cNvCxnSpPr>
          <p:nvPr/>
        </p:nvCxnSpPr>
        <p:spPr>
          <a:xfrm flipV="1">
            <a:off x="584799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19A3DC-ECB6-3440-904D-5103B7232B40}"/>
              </a:ext>
            </a:extLst>
          </p:cNvPr>
          <p:cNvCxnSpPr>
            <a:cxnSpLocks/>
          </p:cNvCxnSpPr>
          <p:nvPr/>
        </p:nvCxnSpPr>
        <p:spPr>
          <a:xfrm flipV="1">
            <a:off x="6281967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5859A83-AD7A-D343-AAD5-510B4BB6ABBE}"/>
              </a:ext>
            </a:extLst>
          </p:cNvPr>
          <p:cNvSpPr txBox="1"/>
          <p:nvPr/>
        </p:nvSpPr>
        <p:spPr>
          <a:xfrm>
            <a:off x="7038109" y="2335139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9EBCA-D9A8-464E-A5E6-DC40A656CAE3}"/>
              </a:ext>
            </a:extLst>
          </p:cNvPr>
          <p:cNvSpPr txBox="1"/>
          <p:nvPr/>
        </p:nvSpPr>
        <p:spPr>
          <a:xfrm>
            <a:off x="7045386" y="205340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chitects Daughter" panose="02000505000000020004" pitchFamily="2" charset="77"/>
              </a:rPr>
              <a:t>mp</a:t>
            </a:r>
            <a:endParaRPr lang="en-US" sz="1400" dirty="0">
              <a:latin typeface="Architects Daughter" panose="02000505000000020004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95813A-0C54-5E42-8710-6DF7674BDD2B}"/>
              </a:ext>
            </a:extLst>
          </p:cNvPr>
          <p:cNvSpPr txBox="1"/>
          <p:nvPr/>
        </p:nvSpPr>
        <p:spPr>
          <a:xfrm>
            <a:off x="7064367" y="177160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mf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B64E75-14DB-BA43-A254-E11299E82DB0}"/>
              </a:ext>
            </a:extLst>
          </p:cNvPr>
          <p:cNvSpPr txBox="1"/>
          <p:nvPr/>
        </p:nvSpPr>
        <p:spPr>
          <a:xfrm>
            <a:off x="7071644" y="148987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1BE893-F5E1-544B-9F26-8ADE50AD4F00}"/>
              </a:ext>
            </a:extLst>
          </p:cNvPr>
          <p:cNvSpPr txBox="1"/>
          <p:nvPr/>
        </p:nvSpPr>
        <p:spPr>
          <a:xfrm>
            <a:off x="3131187" y="2849792"/>
            <a:ext cx="213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B33207-08B0-2A4A-A8D2-CE4EFB494720}"/>
              </a:ext>
            </a:extLst>
          </p:cNvPr>
          <p:cNvSpPr txBox="1"/>
          <p:nvPr/>
        </p:nvSpPr>
        <p:spPr>
          <a:xfrm>
            <a:off x="6563491" y="284979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3C37A3-9290-0749-A2C1-476C33BD1C46}"/>
              </a:ext>
            </a:extLst>
          </p:cNvPr>
          <p:cNvSpPr txBox="1"/>
          <p:nvPr/>
        </p:nvSpPr>
        <p:spPr>
          <a:xfrm>
            <a:off x="4845032" y="2892060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&amp;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58B7CD-B285-B940-AB5E-4631BD2AC26D}"/>
              </a:ext>
            </a:extLst>
          </p:cNvPr>
          <p:cNvSpPr txBox="1"/>
          <p:nvPr/>
        </p:nvSpPr>
        <p:spPr>
          <a:xfrm>
            <a:off x="3961264" y="284979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F3C9AA-A941-5542-9216-CC0417C98F29}"/>
              </a:ext>
            </a:extLst>
          </p:cNvPr>
          <p:cNvSpPr txBox="1"/>
          <p:nvPr/>
        </p:nvSpPr>
        <p:spPr>
          <a:xfrm>
            <a:off x="5705063" y="287180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chitects Daughter" panose="02000505000000020004" pitchFamily="2" charset="77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3DC37D-3AC8-8C42-9D5B-6359BE7EF89C}"/>
              </a:ext>
            </a:extLst>
          </p:cNvPr>
          <p:cNvSpPr txBox="1"/>
          <p:nvPr/>
        </p:nvSpPr>
        <p:spPr>
          <a:xfrm>
            <a:off x="730706" y="3439133"/>
            <a:ext cx="62462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77"/>
              </a:rPr>
              <a:t>Voices from the past…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“very hard, strong accent with normal spacing” – John Paynter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“sharp accent with tongue, firm, no diminuendo” – William </a:t>
            </a:r>
            <a:r>
              <a:rPr lang="en-US" sz="1600" dirty="0" err="1">
                <a:latin typeface="Tw Cen MT" panose="020B0602020104020603" pitchFamily="34" charset="77"/>
              </a:rPr>
              <a:t>Revelli</a:t>
            </a:r>
            <a:endParaRPr lang="en-US" sz="1600" dirty="0">
              <a:latin typeface="Tw Cen MT" panose="020B0602020104020603" pitchFamily="34" charset="77"/>
            </a:endParaRPr>
          </a:p>
          <a:p>
            <a:r>
              <a:rPr lang="en-US" sz="1600" dirty="0">
                <a:latin typeface="Tw Cen MT" panose="020B0602020104020603" pitchFamily="34" charset="77"/>
              </a:rPr>
              <a:t>“maximum emphasis on attack – Beethoven” – Frederick Fennell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“extremely harsh, sharp attack…considerable decay” – Vincent Persichetti</a:t>
            </a:r>
          </a:p>
          <a:p>
            <a:r>
              <a:rPr lang="en-US" sz="1600" dirty="0">
                <a:latin typeface="Tw Cen MT" panose="020B0602020104020603" pitchFamily="34" charset="77"/>
              </a:rPr>
              <a:t>“strongly emphasized…sometimes shortened” – Vaclav </a:t>
            </a:r>
            <a:r>
              <a:rPr lang="en-US" sz="1600" dirty="0" err="1">
                <a:latin typeface="Tw Cen MT" panose="020B0602020104020603" pitchFamily="34" charset="77"/>
              </a:rPr>
              <a:t>Nehlybel</a:t>
            </a:r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7818FAB5-FAB4-DC41-832F-01D766FAC14B}"/>
              </a:ext>
            </a:extLst>
          </p:cNvPr>
          <p:cNvSpPr/>
          <p:nvPr/>
        </p:nvSpPr>
        <p:spPr>
          <a:xfrm>
            <a:off x="3252553" y="1288507"/>
            <a:ext cx="455819" cy="25493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23FE20-FEFF-464C-8823-BDD47C7EBDC8}"/>
              </a:ext>
            </a:extLst>
          </p:cNvPr>
          <p:cNvCxnSpPr>
            <a:cxnSpLocks/>
          </p:cNvCxnSpPr>
          <p:nvPr/>
        </p:nvCxnSpPr>
        <p:spPr>
          <a:xfrm flipV="1">
            <a:off x="3244163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8A4DD5-54AF-5643-84CE-9EB443972A15}"/>
              </a:ext>
            </a:extLst>
          </p:cNvPr>
          <p:cNvCxnSpPr>
            <a:cxnSpLocks/>
          </p:cNvCxnSpPr>
          <p:nvPr/>
        </p:nvCxnSpPr>
        <p:spPr>
          <a:xfrm flipV="1">
            <a:off x="3678135" y="1326724"/>
            <a:ext cx="0" cy="1417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9EF665C-9386-754E-8BCD-E6D7D40E2AC0}"/>
              </a:ext>
            </a:extLst>
          </p:cNvPr>
          <p:cNvSpPr txBox="1"/>
          <p:nvPr/>
        </p:nvSpPr>
        <p:spPr>
          <a:xfrm>
            <a:off x="2514630" y="2638112"/>
            <a:ext cx="304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Maestro" panose="02000506050000020004" pitchFamily="2" charset="2"/>
              </a:rPr>
              <a:t>f</a:t>
            </a:r>
            <a:endParaRPr lang="en-US" dirty="0">
              <a:latin typeface="Maestro" panose="02000506050000020004" pitchFamily="2" charset="2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A93BE1-D3C5-5D4B-BAE3-5579093CF0F9}"/>
              </a:ext>
            </a:extLst>
          </p:cNvPr>
          <p:cNvCxnSpPr>
            <a:cxnSpLocks/>
          </p:cNvCxnSpPr>
          <p:nvPr/>
        </p:nvCxnSpPr>
        <p:spPr>
          <a:xfrm>
            <a:off x="3243063" y="1352723"/>
            <a:ext cx="3795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3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{A721D4DE-BDE3-4846-B862-D5261268CE35}tf10001063</Template>
  <TotalTime>6349</TotalTime>
  <Words>336</Words>
  <Application>Microsoft Macintosh PowerPoint</Application>
  <PresentationFormat>On-screen Show (16:9)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Architects Daughter</vt:lpstr>
      <vt:lpstr>Arial</vt:lpstr>
      <vt:lpstr>Century Gothic</vt:lpstr>
      <vt:lpstr>Maestro</vt:lpstr>
      <vt:lpstr>Tw Cen MT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2019-10-31T16:56:05Z</dcterms:created>
  <dcterms:modified xsi:type="dcterms:W3CDTF">2020-02-09T20:36:48Z</dcterms:modified>
</cp:coreProperties>
</file>